
<file path=[Content_Types].xml><?xml version="1.0" encoding="utf-8"?>
<Types xmlns="http://schemas.openxmlformats.org/package/2006/content-types">
  <Default Extension="png" ContentType="image/png"/>
  <Default Extension="jpg&amp;ehk=XWxncWlfiIP3XU49GT78rg&amp;pid=OfficeInsert"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342" r:id="rId3"/>
    <p:sldId id="354" r:id="rId4"/>
    <p:sldId id="336" r:id="rId5"/>
    <p:sldId id="347" r:id="rId6"/>
    <p:sldId id="337" r:id="rId7"/>
    <p:sldId id="341" r:id="rId8"/>
    <p:sldId id="332" r:id="rId9"/>
    <p:sldId id="340" r:id="rId10"/>
    <p:sldId id="349" r:id="rId11"/>
    <p:sldId id="353" r:id="rId12"/>
    <p:sldId id="351" r:id="rId13"/>
    <p:sldId id="348" r:id="rId14"/>
    <p:sldId id="352" r:id="rId15"/>
    <p:sldId id="350" r:id="rId16"/>
    <p:sldId id="343" r:id="rId17"/>
    <p:sldId id="31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03" autoAdjust="0"/>
    <p:restoredTop sz="94680"/>
  </p:normalViewPr>
  <p:slideViewPr>
    <p:cSldViewPr snapToGrid="0">
      <p:cViewPr varScale="1">
        <p:scale>
          <a:sx n="105" d="100"/>
          <a:sy n="105" d="100"/>
        </p:scale>
        <p:origin x="132" y="180"/>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76DFF1F-5DF5-4DA1-9C81-92075FD6327A}" type="datetimeFigureOut">
              <a:rPr lang="en-US" smtClean="0"/>
              <a:t>5/22/2017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FFE7F2-F503-418B-AB08-9D3A6A38A5C1}" type="slidenum">
              <a:rPr lang="en-US" smtClean="0"/>
              <a:t>‹#›</a:t>
            </a:fld>
            <a:endParaRPr lang="en-US"/>
          </a:p>
        </p:txBody>
      </p:sp>
    </p:spTree>
    <p:extLst>
      <p:ext uri="{BB962C8B-B14F-4D97-AF65-F5344CB8AC3E}">
        <p14:creationId xmlns:p14="http://schemas.microsoft.com/office/powerpoint/2010/main" val="295467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803B9-2702-4E36-B291-4520A1D37F1E}" type="datetimeFigureOut">
              <a:rPr lang="en-US" smtClean="0"/>
              <a:t>5/22/2017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681495-C8FB-4292-8F40-5C5FFA827351}" type="slidenum">
              <a:rPr lang="en-US" smtClean="0"/>
              <a:t>‹#›</a:t>
            </a:fld>
            <a:endParaRPr lang="en-US"/>
          </a:p>
        </p:txBody>
      </p:sp>
    </p:spTree>
    <p:extLst>
      <p:ext uri="{BB962C8B-B14F-4D97-AF65-F5344CB8AC3E}">
        <p14:creationId xmlns:p14="http://schemas.microsoft.com/office/powerpoint/2010/main" val="166716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8409"/>
            <a:ext cx="9144000" cy="2051553"/>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8DB22-D5CF-48FB-885F-3FF996AEC61F}"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12600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077"/>
            <a:ext cx="10515600" cy="966787"/>
          </a:xfrm>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2507226"/>
            <a:ext cx="10515600" cy="3669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F36459-D132-45D8-B03E-537BB311A3CD}"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EA49-DEB9-4B17-9A74-BE1D77EE1AA8}"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0"/>
            <a:ext cx="5396089" cy="1271689"/>
          </a:xfrm>
          <a:prstGeom prst="rect">
            <a:avLst/>
          </a:prstGeom>
        </p:spPr>
      </p:pic>
      <p:pic>
        <p:nvPicPr>
          <p:cNvPr id="8" name="Picture 7" descr="https://static.wixstatic.com/media/3221ff_be5d60872a1e4192abb09d0044aec42a.png/v1/fill/w_393,h_112,al_c,usm_0.66_1.00_0.01/3221ff_be5d60872a1e4192abb09d0044aec42a.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pic>
        <p:nvPicPr>
          <p:cNvPr id="9" name="Picture 8"/>
          <p:cNvPicPr/>
          <p:nvPr userDrawn="1"/>
        </p:nvPicPr>
        <p:blipFill>
          <a:blip r:embed="rId4">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spTree>
    <p:extLst>
      <p:ext uri="{BB962C8B-B14F-4D97-AF65-F5344CB8AC3E}">
        <p14:creationId xmlns:p14="http://schemas.microsoft.com/office/powerpoint/2010/main" val="147178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73393"/>
            <a:ext cx="10515600" cy="998690"/>
          </a:xfr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2455605"/>
            <a:ext cx="5181600" cy="3721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455605"/>
            <a:ext cx="5181600" cy="37213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C025140-3FFC-40FF-9DE1-2BDEB82B7DBF}" type="datetime1">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8388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465"/>
            <a:ext cx="10515600" cy="1025012"/>
          </a:xfrm>
        </p:spPr>
        <p:txBody>
          <a:bodyPr/>
          <a:lstStyle>
            <a:lvl1pPr>
              <a:defRPr>
                <a:solidFill>
                  <a:schemeClr val="accent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AA26678-F244-47E9-BA1D-7A6247DAE30E}" type="datetime1">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24580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75FEB-69E5-441A-A976-36AF12A8D9DD}" type="datetime1">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421576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89586"/>
            <a:ext cx="3932237" cy="1056303"/>
          </a:xfrm>
        </p:spPr>
        <p:txBody>
          <a:bodyPr anchor="b"/>
          <a:lstStyle>
            <a:lvl1pPr>
              <a:defRPr sz="32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1489587"/>
            <a:ext cx="6172200" cy="4371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14BBE18-FE87-4101-805F-654CF757D29E}" type="datetime1">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42359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DB5F7D-EFD7-6D4D-9137-B49C65CEC37B}" type="datetimeFigureOut">
              <a:rPr lang="en-US" smtClean="0"/>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1883F-7EEF-0E45-BC7B-9EFF62DA4CE6}" type="slidenum">
              <a:rPr lang="en-US" smtClean="0"/>
              <a:t>‹#›</a:t>
            </a:fld>
            <a:endParaRPr lang="en-US" dirty="0"/>
          </a:p>
        </p:txBody>
      </p:sp>
    </p:spTree>
    <p:extLst>
      <p:ext uri="{BB962C8B-B14F-4D97-AF65-F5344CB8AC3E}">
        <p14:creationId xmlns:p14="http://schemas.microsoft.com/office/powerpoint/2010/main" val="5817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7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257" y="1383175"/>
            <a:ext cx="10515600" cy="9765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59741"/>
            <a:ext cx="10515600" cy="38172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18F6F-F204-42FA-84F0-705C7C316B47}" type="datetime1">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1EA49-DEB9-4B17-9A74-BE1D77EE1AA8}" type="slidenum">
              <a:rPr lang="en-US" smtClean="0"/>
              <a:t>‹#›</a:t>
            </a:fld>
            <a:endParaRPr lang="en-US"/>
          </a:p>
        </p:txBody>
      </p:sp>
      <p:pic>
        <p:nvPicPr>
          <p:cNvPr id="7" name="Picture 6"/>
          <p:cNvPicPr>
            <a:picLocks noChangeAspect="1"/>
          </p:cNvPicPr>
          <p:nvPr userDrawn="1"/>
        </p:nvPicPr>
        <p:blipFill>
          <a:blip r:embed="rId9"/>
          <a:stretch>
            <a:fillRect/>
          </a:stretch>
        </p:blipFill>
        <p:spPr>
          <a:xfrm>
            <a:off x="0" y="0"/>
            <a:ext cx="5396089" cy="1271689"/>
          </a:xfrm>
          <a:prstGeom prst="rect">
            <a:avLst/>
          </a:prstGeom>
        </p:spPr>
      </p:pic>
      <p:pic>
        <p:nvPicPr>
          <p:cNvPr id="8" name="Picture 7" descr="https://static.wixstatic.com/media/3221ff_be5d60872a1e4192abb09d0044aec42a.png/v1/fill/w_393,h_112,al_c,usm_0.66_1.00_0.01/3221ff_be5d60872a1e4192abb09d0044aec42a.png"/>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pic>
        <p:nvPicPr>
          <p:cNvPr id="9" name="Picture 8"/>
          <p:cNvPicPr/>
          <p:nvPr userDrawn="1"/>
        </p:nvPicPr>
        <p:blipFill>
          <a:blip r:embed="rId11">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spTree>
    <p:extLst>
      <p:ext uri="{BB962C8B-B14F-4D97-AF65-F5344CB8AC3E}">
        <p14:creationId xmlns:p14="http://schemas.microsoft.com/office/powerpoint/2010/main" val="336987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hdr="0" ftr="0" dt="0"/>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businessrelationshiprx.com/tag/coaching-others/" TargetMode="External"/><Relationship Id="rId13" Type="http://schemas.openxmlformats.org/officeDocument/2006/relationships/hyperlink" Target="http://businessrelationshiprx.com/tag/employee-motivation/" TargetMode="External"/><Relationship Id="rId18" Type="http://schemas.openxmlformats.org/officeDocument/2006/relationships/hyperlink" Target="http://businessrelationshiprx.com/tag/inspiration/" TargetMode="External"/><Relationship Id="rId26" Type="http://schemas.openxmlformats.org/officeDocument/2006/relationships/hyperlink" Target="http://businessrelationshiprx.com/tag/picking-the-right-person/" TargetMode="External"/><Relationship Id="rId3" Type="http://schemas.openxmlformats.org/officeDocument/2006/relationships/hyperlink" Target="http://businessrelationshiprx.com/tag/championing-change-2/" TargetMode="External"/><Relationship Id="rId21" Type="http://schemas.openxmlformats.org/officeDocument/2006/relationships/hyperlink" Target="http://businessrelationshiprx.com/tag/leading-change/" TargetMode="External"/><Relationship Id="rId7" Type="http://schemas.openxmlformats.org/officeDocument/2006/relationships/hyperlink" Target="http://businessrelationshiprx.com/tag/coaching-employees/" TargetMode="External"/><Relationship Id="rId12" Type="http://schemas.openxmlformats.org/officeDocument/2006/relationships/hyperlink" Target="http://businessrelationshiprx.com/tag/emotional-intelligence/" TargetMode="External"/><Relationship Id="rId17" Type="http://schemas.openxmlformats.org/officeDocument/2006/relationships/hyperlink" Target="http://businessrelationshiprx.com/tag/influence/" TargetMode="External"/><Relationship Id="rId25" Type="http://schemas.openxmlformats.org/officeDocument/2006/relationships/hyperlink" Target="http://businessrelationshiprx.com/tag/picking-the-best-candidate/" TargetMode="External"/><Relationship Id="rId2" Type="http://schemas.openxmlformats.org/officeDocument/2006/relationships/hyperlink" Target="http://businessrelationshiprx.com/tag/candidate-selection/" TargetMode="External"/><Relationship Id="rId16" Type="http://schemas.openxmlformats.org/officeDocument/2006/relationships/hyperlink" Target="http://businessrelationshiprx.com/tag/hiring-tip/" TargetMode="External"/><Relationship Id="rId20" Type="http://schemas.openxmlformats.org/officeDocument/2006/relationships/hyperlink" Target="http://businessrelationshiprx.com/tag/leadership-skills/" TargetMode="External"/><Relationship Id="rId1" Type="http://schemas.openxmlformats.org/officeDocument/2006/relationships/slideLayout" Target="../slideLayouts/slideLayout5.xml"/><Relationship Id="rId6" Type="http://schemas.openxmlformats.org/officeDocument/2006/relationships/hyperlink" Target="http://businessrelationshiprx.com/tag/coaching/" TargetMode="External"/><Relationship Id="rId11" Type="http://schemas.openxmlformats.org/officeDocument/2006/relationships/hyperlink" Target="http://businessrelationshiprx.com/tag/discipline/" TargetMode="External"/><Relationship Id="rId24" Type="http://schemas.openxmlformats.org/officeDocument/2006/relationships/hyperlink" Target="http://businessrelationshiprx.com/tag/performance-management/" TargetMode="External"/><Relationship Id="rId5" Type="http://schemas.openxmlformats.org/officeDocument/2006/relationships/hyperlink" Target="http://businessrelationshiprx.com/tag/change-management/" TargetMode="External"/><Relationship Id="rId15" Type="http://schemas.openxmlformats.org/officeDocument/2006/relationships/hyperlink" Target="http://businessrelationshiprx.com/tag/hiring/" TargetMode="External"/><Relationship Id="rId23" Type="http://schemas.openxmlformats.org/officeDocument/2006/relationships/hyperlink" Target="http://businessrelationshiprx.com/tag/organizational-change/" TargetMode="External"/><Relationship Id="rId10" Type="http://schemas.openxmlformats.org/officeDocument/2006/relationships/hyperlink" Target="http://businessrelationshiprx.com/tag/confronting-poor-performance/" TargetMode="External"/><Relationship Id="rId19" Type="http://schemas.openxmlformats.org/officeDocument/2006/relationships/hyperlink" Target="http://businessrelationshiprx.com/tag/interviewing/" TargetMode="External"/><Relationship Id="rId4" Type="http://schemas.openxmlformats.org/officeDocument/2006/relationships/hyperlink" Target="http://businessrelationshiprx.com/tag/change-leadership/" TargetMode="External"/><Relationship Id="rId9" Type="http://schemas.openxmlformats.org/officeDocument/2006/relationships/hyperlink" Target="http://businessrelationshiprx.com/tag/coaching-services/" TargetMode="External"/><Relationship Id="rId14" Type="http://schemas.openxmlformats.org/officeDocument/2006/relationships/hyperlink" Target="http://businessrelationshiprx.com/tag/executive-leadership-coaching/" TargetMode="External"/><Relationship Id="rId22" Type="http://schemas.openxmlformats.org/officeDocument/2006/relationships/hyperlink" Target="http://businessrelationshiprx.com/tag/mentoring/" TargetMode="External"/><Relationship Id="rId27" Type="http://schemas.openxmlformats.org/officeDocument/2006/relationships/hyperlink" Target="http://businessrelationshiprx.com/tag/team-build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amp;ehk=XWxncWlfiIP3XU49GT78rg&amp;pid=OfficeInsert"/><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latin typeface="Palatino Linotype" charset="0"/>
                <a:ea typeface="Palatino Linotype" charset="0"/>
                <a:cs typeface="Palatino Linotype" charset="0"/>
              </a:rPr>
              <a:t>Developing a Leadership Mindset</a:t>
            </a:r>
          </a:p>
        </p:txBody>
      </p:sp>
      <p:sp>
        <p:nvSpPr>
          <p:cNvPr id="3" name="Subtitle 2"/>
          <p:cNvSpPr>
            <a:spLocks noGrp="1"/>
          </p:cNvSpPr>
          <p:nvPr>
            <p:ph type="subTitle" idx="1"/>
          </p:nvPr>
        </p:nvSpPr>
        <p:spPr>
          <a:xfrm>
            <a:off x="1524000" y="3602037"/>
            <a:ext cx="9144000" cy="2487677"/>
          </a:xfrm>
        </p:spPr>
        <p:txBody>
          <a:bodyPr>
            <a:normAutofit fontScale="92500" lnSpcReduction="10000"/>
          </a:bodyPr>
          <a:lstStyle/>
          <a:p>
            <a:endParaRPr lang="en-US" dirty="0"/>
          </a:p>
          <a:p>
            <a:r>
              <a:rPr lang="en-US" dirty="0">
                <a:latin typeface="Palatino Linotype" charset="0"/>
                <a:ea typeface="Palatino Linotype" charset="0"/>
                <a:cs typeface="Palatino Linotype" charset="0"/>
              </a:rPr>
              <a:t>Samuel C. Jones (SES)</a:t>
            </a:r>
          </a:p>
          <a:p>
            <a:r>
              <a:rPr lang="en-US" dirty="0">
                <a:latin typeface="Palatino Linotype" charset="0"/>
                <a:ea typeface="Palatino Linotype" charset="0"/>
                <a:cs typeface="Palatino Linotype" charset="0"/>
              </a:rPr>
              <a:t>Division Chief for Economic Applications Division</a:t>
            </a:r>
          </a:p>
          <a:p>
            <a:r>
              <a:rPr lang="en-US" dirty="0">
                <a:latin typeface="Palatino Linotype" charset="0"/>
                <a:ea typeface="Palatino Linotype" charset="0"/>
                <a:cs typeface="Palatino Linotype" charset="0"/>
              </a:rPr>
              <a:t>Economic Directorate </a:t>
            </a:r>
          </a:p>
          <a:p>
            <a:r>
              <a:rPr lang="en-US" dirty="0">
                <a:latin typeface="Palatino Linotype" charset="0"/>
                <a:ea typeface="Palatino Linotype" charset="0"/>
                <a:cs typeface="Palatino Linotype" charset="0"/>
              </a:rPr>
              <a:t>U.S. Census Bureau</a:t>
            </a:r>
          </a:p>
          <a:p>
            <a:r>
              <a:rPr lang="en-US" dirty="0">
                <a:latin typeface="Palatino Linotype" charset="0"/>
                <a:ea typeface="Palatino Linotype" charset="0"/>
                <a:cs typeface="Palatino Linotype" charset="0"/>
              </a:rPr>
              <a:t>May 25, 2017</a:t>
            </a:r>
          </a:p>
        </p:txBody>
      </p:sp>
    </p:spTree>
    <p:extLst>
      <p:ext uri="{BB962C8B-B14F-4D97-AF65-F5344CB8AC3E}">
        <p14:creationId xmlns:p14="http://schemas.microsoft.com/office/powerpoint/2010/main" val="291977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Placeholder 4"/>
          <p:cNvSpPr>
            <a:spLocks noGrp="1"/>
          </p:cNvSpPr>
          <p:nvPr>
            <p:ph type="body" idx="1"/>
          </p:nvPr>
        </p:nvSpPr>
        <p:spPr>
          <a:xfrm>
            <a:off x="463296" y="1114085"/>
            <a:ext cx="5535168" cy="1031875"/>
          </a:xfrm>
        </p:spPr>
        <p:txBody>
          <a:bodyPr/>
          <a:lstStyle/>
          <a:p>
            <a:r>
              <a:rPr lang="en-US" b="1" dirty="0">
                <a:solidFill>
                  <a:schemeClr val="tx1"/>
                </a:solidFill>
                <a:latin typeface="Palatino Linotype"/>
                <a:cs typeface="Palatino Linotype"/>
              </a:rPr>
              <a:t>Peak Performers by Charles Garfield (1987)</a:t>
            </a:r>
          </a:p>
        </p:txBody>
      </p:sp>
      <p:pic>
        <p:nvPicPr>
          <p:cNvPr id="3" name="Content Placeholder 2"/>
          <p:cNvPicPr>
            <a:picLocks noGrp="1" noChangeAspect="1"/>
          </p:cNvPicPr>
          <p:nvPr>
            <p:ph sz="half" idx="2"/>
          </p:nvPr>
        </p:nvPicPr>
        <p:blipFill>
          <a:blip r:embed="rId2"/>
          <a:stretch>
            <a:fillRect/>
          </a:stretch>
        </p:blipFill>
        <p:spPr>
          <a:xfrm>
            <a:off x="1890516" y="2457110"/>
            <a:ext cx="2680728" cy="3899240"/>
          </a:xfrm>
        </p:spPr>
      </p:pic>
      <p:sp>
        <p:nvSpPr>
          <p:cNvPr id="7" name="Text Placeholder 6"/>
          <p:cNvSpPr>
            <a:spLocks noGrp="1"/>
          </p:cNvSpPr>
          <p:nvPr>
            <p:ph type="body" sz="quarter" idx="3"/>
          </p:nvPr>
        </p:nvSpPr>
        <p:spPr>
          <a:xfrm>
            <a:off x="6400801" y="1395484"/>
            <a:ext cx="4952999" cy="639763"/>
          </a:xfrm>
        </p:spPr>
        <p:txBody>
          <a:bodyPr>
            <a:normAutofit/>
          </a:bodyPr>
          <a:lstStyle/>
          <a:p>
            <a:pPr>
              <a:defRPr/>
            </a:pPr>
            <a:r>
              <a:rPr lang="en-US" b="1" dirty="0">
                <a:solidFill>
                  <a:schemeClr val="tx1"/>
                </a:solidFill>
                <a:latin typeface="Palatino Linotype"/>
                <a:cs typeface="Palatino Linotype"/>
              </a:rPr>
              <a:t>Grit by Angela Duckworth (2016)</a:t>
            </a:r>
          </a:p>
          <a:p>
            <a:pPr>
              <a:defRPr/>
            </a:pPr>
            <a:endParaRPr lang="en-US" sz="1400" dirty="0"/>
          </a:p>
        </p:txBody>
      </p:sp>
      <p:pic>
        <p:nvPicPr>
          <p:cNvPr id="4" name="Content Placeholder 3"/>
          <p:cNvPicPr>
            <a:picLocks noGrp="1" noChangeAspect="1"/>
          </p:cNvPicPr>
          <p:nvPr>
            <p:ph sz="quarter" idx="4"/>
          </p:nvPr>
        </p:nvPicPr>
        <p:blipFill>
          <a:blip r:embed="rId3"/>
          <a:stretch>
            <a:fillRect/>
          </a:stretch>
        </p:blipFill>
        <p:spPr>
          <a:xfrm>
            <a:off x="7541677" y="2489030"/>
            <a:ext cx="2948895" cy="3835400"/>
          </a:xfrm>
        </p:spPr>
      </p:pic>
      <p:sp>
        <p:nvSpPr>
          <p:cNvPr id="2" name="Slide Number Placeholder 1"/>
          <p:cNvSpPr>
            <a:spLocks noGrp="1"/>
          </p:cNvSpPr>
          <p:nvPr>
            <p:ph type="sldNum" sz="quarter" idx="12"/>
          </p:nvPr>
        </p:nvSpPr>
        <p:spPr/>
        <p:txBody>
          <a:bodyPr/>
          <a:lstStyle/>
          <a:p>
            <a:fld id="{2FCC9DF3-9AAD-E643-AC76-F3A55085A957}" type="slidenum">
              <a:rPr lang="en-US" smtClean="0"/>
              <a:t>10</a:t>
            </a:fld>
            <a:endParaRPr lang="en-US" dirty="0"/>
          </a:p>
        </p:txBody>
      </p:sp>
    </p:spTree>
    <p:extLst>
      <p:ext uri="{BB962C8B-B14F-4D97-AF65-F5344CB8AC3E}">
        <p14:creationId xmlns:p14="http://schemas.microsoft.com/office/powerpoint/2010/main" val="60977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DAILY CHALLENGES FACED BY CHAMPION LEADER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133" y="2506663"/>
            <a:ext cx="4893733" cy="3670300"/>
          </a:xfrm>
        </p:spPr>
      </p:pic>
      <p:sp>
        <p:nvSpPr>
          <p:cNvPr id="4" name="Slide Number Placeholder 3"/>
          <p:cNvSpPr>
            <a:spLocks noGrp="1"/>
          </p:cNvSpPr>
          <p:nvPr>
            <p:ph type="sldNum" sz="quarter" idx="12"/>
          </p:nvPr>
        </p:nvSpPr>
        <p:spPr/>
        <p:txBody>
          <a:bodyPr/>
          <a:lstStyle/>
          <a:p>
            <a:fld id="{50A1EA49-DEB9-4B17-9A74-BE1D77EE1AA8}" type="slidenum">
              <a:rPr lang="en-US" smtClean="0"/>
              <a:t>11</a:t>
            </a:fld>
            <a:endParaRPr lang="en-US" dirty="0"/>
          </a:p>
        </p:txBody>
      </p:sp>
    </p:spTree>
    <p:extLst>
      <p:ext uri="{BB962C8B-B14F-4D97-AF65-F5344CB8AC3E}">
        <p14:creationId xmlns:p14="http://schemas.microsoft.com/office/powerpoint/2010/main" val="287523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4E1883F-7EEF-0E45-BC7B-9EFF62DA4CE6}" type="slidenum">
              <a:rPr lang="en-US" smtClean="0"/>
              <a:t>12</a:t>
            </a:fld>
            <a:endParaRPr lang="en-US" dirty="0"/>
          </a:p>
        </p:txBody>
      </p:sp>
      <p:sp>
        <p:nvSpPr>
          <p:cNvPr id="8" name="TextBox 7"/>
          <p:cNvSpPr txBox="1"/>
          <p:nvPr/>
        </p:nvSpPr>
        <p:spPr>
          <a:xfrm>
            <a:off x="0" y="1234440"/>
            <a:ext cx="11942064" cy="5786199"/>
          </a:xfrm>
          <a:prstGeom prst="rect">
            <a:avLst/>
          </a:prstGeom>
          <a:noFill/>
        </p:spPr>
        <p:txBody>
          <a:bodyPr wrap="square" rtlCol="0">
            <a:spAutoFit/>
          </a:bodyPr>
          <a:lstStyle/>
          <a:p>
            <a:r>
              <a:rPr lang="en-US" sz="4000" dirty="0">
                <a:hlinkClick r:id="rId2" tooltip="2 topics"/>
              </a:rPr>
              <a:t>candidate selection</a:t>
            </a:r>
            <a:r>
              <a:rPr lang="en-US" dirty="0"/>
              <a:t> </a:t>
            </a:r>
            <a:r>
              <a:rPr lang="en-US" dirty="0">
                <a:hlinkClick r:id="rId3" tooltip="1 topic"/>
              </a:rPr>
              <a:t>championing change</a:t>
            </a:r>
            <a:r>
              <a:rPr lang="en-US" dirty="0"/>
              <a:t> </a:t>
            </a:r>
            <a:r>
              <a:rPr lang="en-US" dirty="0" err="1">
                <a:hlinkClick r:id="rId4" tooltip="1 topic"/>
              </a:rPr>
              <a:t>change</a:t>
            </a:r>
            <a:r>
              <a:rPr lang="en-US" dirty="0">
                <a:hlinkClick r:id="rId4" tooltip="1 topic"/>
              </a:rPr>
              <a:t> leadership</a:t>
            </a:r>
            <a:r>
              <a:rPr lang="en-US" dirty="0"/>
              <a:t> </a:t>
            </a:r>
            <a:r>
              <a:rPr lang="en-US" sz="4000" dirty="0">
                <a:hlinkClick r:id="rId5" tooltip="2 topics"/>
              </a:rPr>
              <a:t>change management</a:t>
            </a:r>
            <a:r>
              <a:rPr lang="en-US" dirty="0"/>
              <a:t> </a:t>
            </a:r>
            <a:r>
              <a:rPr lang="en-US" sz="5400" dirty="0">
                <a:hlinkClick r:id="rId6" tooltip="4 topics"/>
              </a:rPr>
              <a:t>coaching</a:t>
            </a:r>
            <a:r>
              <a:rPr lang="en-US" dirty="0"/>
              <a:t> </a:t>
            </a:r>
            <a:r>
              <a:rPr lang="en-US" sz="4800" dirty="0">
                <a:hlinkClick r:id="rId7" tooltip="3 topics"/>
              </a:rPr>
              <a:t>employees</a:t>
            </a:r>
            <a:r>
              <a:rPr lang="en-US" dirty="0"/>
              <a:t> </a:t>
            </a:r>
            <a:r>
              <a:rPr lang="en-US" dirty="0">
                <a:hlinkClick r:id="rId8" tooltip="1 topic"/>
              </a:rPr>
              <a:t>coaching others</a:t>
            </a:r>
            <a:r>
              <a:rPr lang="en-US" dirty="0"/>
              <a:t> </a:t>
            </a:r>
            <a:r>
              <a:rPr lang="en-US" dirty="0">
                <a:hlinkClick r:id="rId9" tooltip="1 topic"/>
              </a:rPr>
              <a:t>coaching services</a:t>
            </a:r>
            <a:r>
              <a:rPr lang="en-US" dirty="0"/>
              <a:t> </a:t>
            </a:r>
            <a:r>
              <a:rPr lang="en-US" sz="1600" dirty="0">
                <a:hlinkClick r:id="rId10" tooltip="5 topics"/>
              </a:rPr>
              <a:t>confronting poor performance</a:t>
            </a:r>
            <a:r>
              <a:rPr lang="en-US" sz="1600" dirty="0"/>
              <a:t> </a:t>
            </a:r>
            <a:r>
              <a:rPr lang="en-US" sz="4000" dirty="0">
                <a:hlinkClick r:id="rId11" tooltip="2 topics"/>
              </a:rPr>
              <a:t>discipline</a:t>
            </a:r>
            <a:r>
              <a:rPr lang="en-US" dirty="0"/>
              <a:t> </a:t>
            </a:r>
            <a:r>
              <a:rPr lang="en-US" dirty="0">
                <a:hlinkClick r:id="rId12" tooltip="1 topic"/>
              </a:rPr>
              <a:t>emotional intelligence</a:t>
            </a:r>
            <a:r>
              <a:rPr lang="en-US" dirty="0"/>
              <a:t> </a:t>
            </a:r>
            <a:r>
              <a:rPr lang="en-US" sz="5400" dirty="0">
                <a:hlinkClick r:id="rId13" tooltip="4 topics"/>
              </a:rPr>
              <a:t>employee motivation</a:t>
            </a:r>
            <a:r>
              <a:rPr lang="en-US" dirty="0"/>
              <a:t> </a:t>
            </a:r>
            <a:r>
              <a:rPr lang="en-US" dirty="0">
                <a:hlinkClick r:id="rId14" tooltip="1 topic"/>
              </a:rPr>
              <a:t>Executive Leadership Coaching</a:t>
            </a:r>
            <a:r>
              <a:rPr lang="en-US" dirty="0"/>
              <a:t> </a:t>
            </a:r>
            <a:r>
              <a:rPr lang="en-US" sz="4000" dirty="0">
                <a:hlinkClick r:id="rId15" tooltip="2 topics"/>
              </a:rPr>
              <a:t>hiring</a:t>
            </a:r>
            <a:r>
              <a:rPr lang="en-US" dirty="0"/>
              <a:t> </a:t>
            </a:r>
            <a:r>
              <a:rPr lang="en-US" dirty="0" err="1">
                <a:hlinkClick r:id="rId16" tooltip="1 topic"/>
              </a:rPr>
              <a:t>hiring</a:t>
            </a:r>
            <a:r>
              <a:rPr lang="en-US" dirty="0">
                <a:hlinkClick r:id="rId16" tooltip="1 topic"/>
              </a:rPr>
              <a:t> tip</a:t>
            </a:r>
            <a:r>
              <a:rPr lang="en-US" dirty="0"/>
              <a:t> </a:t>
            </a:r>
            <a:r>
              <a:rPr lang="en-US" sz="4800" dirty="0">
                <a:hlinkClick r:id="rId17" tooltip="3 topics"/>
              </a:rPr>
              <a:t>influence</a:t>
            </a:r>
            <a:r>
              <a:rPr lang="en-US" dirty="0"/>
              <a:t> </a:t>
            </a:r>
            <a:r>
              <a:rPr lang="en-US" sz="4000" dirty="0">
                <a:hlinkClick r:id="rId18" tooltip="2 topics"/>
              </a:rPr>
              <a:t>inspiration</a:t>
            </a:r>
            <a:r>
              <a:rPr lang="en-US" dirty="0"/>
              <a:t> </a:t>
            </a:r>
            <a:r>
              <a:rPr lang="en-US" sz="4000" dirty="0">
                <a:hlinkClick r:id="rId19" tooltip="2 topics"/>
              </a:rPr>
              <a:t>interviewing</a:t>
            </a:r>
            <a:r>
              <a:rPr lang="en-US" dirty="0"/>
              <a:t> </a:t>
            </a:r>
            <a:r>
              <a:rPr lang="en-US" sz="6000" dirty="0">
                <a:hlinkClick r:id="rId20" tooltip="5 topics"/>
              </a:rPr>
              <a:t>Leadership Skills</a:t>
            </a:r>
            <a:r>
              <a:rPr lang="en-US" dirty="0"/>
              <a:t> </a:t>
            </a:r>
            <a:r>
              <a:rPr lang="en-US" dirty="0">
                <a:hlinkClick r:id="rId21" tooltip="1 topic"/>
              </a:rPr>
              <a:t>leading change</a:t>
            </a:r>
            <a:r>
              <a:rPr lang="en-US" dirty="0"/>
              <a:t> </a:t>
            </a:r>
            <a:r>
              <a:rPr lang="en-US" sz="4800" dirty="0">
                <a:hlinkClick r:id="rId22" tooltip="3 topics"/>
              </a:rPr>
              <a:t>mentoring</a:t>
            </a:r>
            <a:r>
              <a:rPr lang="en-US" dirty="0"/>
              <a:t> </a:t>
            </a:r>
            <a:r>
              <a:rPr lang="en-US" dirty="0">
                <a:hlinkClick r:id="rId23" tooltip="1 topic"/>
              </a:rPr>
              <a:t>organizational change</a:t>
            </a:r>
            <a:r>
              <a:rPr lang="en-US" dirty="0"/>
              <a:t> </a:t>
            </a:r>
            <a:r>
              <a:rPr lang="en-US" sz="5400" dirty="0">
                <a:hlinkClick r:id="rId24" tooltip="4 topics"/>
              </a:rPr>
              <a:t>Performance Management</a:t>
            </a:r>
            <a:r>
              <a:rPr lang="en-US" dirty="0"/>
              <a:t> </a:t>
            </a:r>
            <a:r>
              <a:rPr lang="en-US" dirty="0">
                <a:hlinkClick r:id="rId25" tooltip="1 topic"/>
              </a:rPr>
              <a:t>picking the best candidate</a:t>
            </a:r>
            <a:r>
              <a:rPr lang="en-US" dirty="0"/>
              <a:t> </a:t>
            </a:r>
            <a:r>
              <a:rPr lang="en-US" dirty="0">
                <a:hlinkClick r:id="rId26" tooltip="1 topic"/>
              </a:rPr>
              <a:t>picking the right person</a:t>
            </a:r>
            <a:r>
              <a:rPr lang="en-US" dirty="0"/>
              <a:t> </a:t>
            </a:r>
            <a:r>
              <a:rPr lang="en-US" sz="4000" dirty="0">
                <a:hlinkClick r:id="rId27" tooltip="2 topics"/>
              </a:rPr>
              <a:t>Team Building</a:t>
            </a:r>
            <a:endParaRPr lang="en-US" dirty="0"/>
          </a:p>
        </p:txBody>
      </p:sp>
    </p:spTree>
    <p:extLst>
      <p:ext uri="{BB962C8B-B14F-4D97-AF65-F5344CB8AC3E}">
        <p14:creationId xmlns:p14="http://schemas.microsoft.com/office/powerpoint/2010/main" val="333284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solidFill>
                  <a:schemeClr val="bg2">
                    <a:lumMod val="50000"/>
                  </a:schemeClr>
                </a:solidFill>
                <a:latin typeface="Palatino Linotype"/>
                <a:cs typeface="Palatino Linotype"/>
              </a:rPr>
              <a:t>You Must Decide and Then Act</a:t>
            </a:r>
            <a:endParaRPr lang="en-US" dirty="0"/>
          </a:p>
        </p:txBody>
      </p:sp>
      <p:sp>
        <p:nvSpPr>
          <p:cNvPr id="3" name="Slide Number Placeholder 2"/>
          <p:cNvSpPr>
            <a:spLocks noGrp="1"/>
          </p:cNvSpPr>
          <p:nvPr>
            <p:ph type="sldNum" sz="quarter" idx="12"/>
          </p:nvPr>
        </p:nvSpPr>
        <p:spPr/>
        <p:txBody>
          <a:bodyPr/>
          <a:lstStyle/>
          <a:p>
            <a:fld id="{50A1EA49-DEB9-4B17-9A74-BE1D77EE1AA8}" type="slidenum">
              <a:rPr lang="en-US" smtClean="0"/>
              <a:t>13</a:t>
            </a:fld>
            <a:endParaRPr lang="en-US"/>
          </a:p>
        </p:txBody>
      </p:sp>
      <p:pic>
        <p:nvPicPr>
          <p:cNvPr id="5" name="Content Placeholder 4"/>
          <p:cNvPicPr>
            <a:picLocks noGrp="1" noChangeAspect="1"/>
          </p:cNvPicPr>
          <p:nvPr>
            <p:ph idx="1"/>
          </p:nvPr>
        </p:nvPicPr>
        <p:blipFill>
          <a:blip r:embed="rId2"/>
          <a:stretch>
            <a:fillRect/>
          </a:stretch>
        </p:blipFill>
        <p:spPr>
          <a:xfrm>
            <a:off x="1472340" y="2506663"/>
            <a:ext cx="7378832" cy="3670300"/>
          </a:xfrm>
        </p:spPr>
      </p:pic>
    </p:spTree>
    <p:extLst>
      <p:ext uri="{BB962C8B-B14F-4D97-AF65-F5344CB8AC3E}">
        <p14:creationId xmlns:p14="http://schemas.microsoft.com/office/powerpoint/2010/main" val="32620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SEVEN TOP QUALITIES FOR A CHAMPION LEADER</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BECOMING A SELF-LEADER</a:t>
            </a:r>
          </a:p>
          <a:p>
            <a:pPr marL="0" indent="0" algn="ctr">
              <a:buNone/>
            </a:pPr>
            <a:r>
              <a:rPr lang="en-US" dirty="0"/>
              <a:t>Have you ever met someone and before you have spoken to them, you just know there is something about them that seems impressive and stands out from the crowd? This is called ‘presence’.</a:t>
            </a:r>
          </a:p>
          <a:p>
            <a:pPr marL="0" indent="0">
              <a:buNone/>
            </a:pPr>
            <a:endParaRPr lang="en-US" dirty="0"/>
          </a:p>
          <a:p>
            <a:pPr marL="0" indent="0" algn="ctr">
              <a:buNone/>
            </a:pPr>
            <a:r>
              <a:rPr lang="en-US" dirty="0"/>
              <a:t>Self-leadership is all about you knowing yourself well enough with a strong personal and professional foundation, so much so, that others are affected just by who you are ‘being’. By becoming conscious with every action you take, every word you speak is naturally inspiring, persuasive and innovative.</a:t>
            </a:r>
          </a:p>
          <a:p>
            <a:pPr marL="0" indent="0">
              <a:buNone/>
            </a:pPr>
            <a:endParaRPr lang="en-US" dirty="0"/>
          </a:p>
        </p:txBody>
      </p:sp>
      <p:sp>
        <p:nvSpPr>
          <p:cNvPr id="4" name="Slide Number Placeholder 3"/>
          <p:cNvSpPr>
            <a:spLocks noGrp="1"/>
          </p:cNvSpPr>
          <p:nvPr>
            <p:ph type="sldNum" sz="quarter" idx="12"/>
          </p:nvPr>
        </p:nvSpPr>
        <p:spPr/>
        <p:txBody>
          <a:bodyPr/>
          <a:lstStyle/>
          <a:p>
            <a:fld id="{50A1EA49-DEB9-4B17-9A74-BE1D77EE1AA8}" type="slidenum">
              <a:rPr lang="en-US" smtClean="0"/>
              <a:t>14</a:t>
            </a:fld>
            <a:endParaRPr lang="en-US" dirty="0"/>
          </a:p>
        </p:txBody>
      </p:sp>
    </p:spTree>
    <p:extLst>
      <p:ext uri="{BB962C8B-B14F-4D97-AF65-F5344CB8AC3E}">
        <p14:creationId xmlns:p14="http://schemas.microsoft.com/office/powerpoint/2010/main" val="115359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2868" y="1312482"/>
            <a:ext cx="5715000" cy="2876550"/>
          </a:xfrm>
        </p:spPr>
      </p:pic>
      <p:sp>
        <p:nvSpPr>
          <p:cNvPr id="4" name="Slide Number Placeholder 3"/>
          <p:cNvSpPr>
            <a:spLocks noGrp="1"/>
          </p:cNvSpPr>
          <p:nvPr>
            <p:ph type="sldNum" sz="quarter" idx="12"/>
          </p:nvPr>
        </p:nvSpPr>
        <p:spPr/>
        <p:txBody>
          <a:bodyPr/>
          <a:lstStyle/>
          <a:p>
            <a:fld id="{50A1EA49-DEB9-4B17-9A74-BE1D77EE1AA8}" type="slidenum">
              <a:rPr lang="en-US" smtClean="0"/>
              <a:t>15</a:t>
            </a:fld>
            <a:endParaRPr lang="en-US" dirty="0"/>
          </a:p>
        </p:txBody>
      </p:sp>
      <p:sp>
        <p:nvSpPr>
          <p:cNvPr id="7" name="TextBox 6"/>
          <p:cNvSpPr txBox="1"/>
          <p:nvPr/>
        </p:nvSpPr>
        <p:spPr>
          <a:xfrm>
            <a:off x="384048" y="1312482"/>
            <a:ext cx="4901184" cy="6186309"/>
          </a:xfrm>
          <a:prstGeom prst="rect">
            <a:avLst/>
          </a:prstGeom>
          <a:noFill/>
        </p:spPr>
        <p:txBody>
          <a:bodyPr wrap="square" rtlCol="0">
            <a:spAutoFit/>
          </a:bodyPr>
          <a:lstStyle/>
          <a:p>
            <a:r>
              <a:rPr lang="en-US" sz="2000" dirty="0"/>
              <a:t>Self-Direction – a “game plan” for your life</a:t>
            </a:r>
          </a:p>
          <a:p>
            <a:endParaRPr lang="en-US" sz="2000" dirty="0"/>
          </a:p>
          <a:p>
            <a:r>
              <a:rPr lang="en-US" sz="2000" dirty="0"/>
              <a:t>Self- Management – make it happen</a:t>
            </a:r>
          </a:p>
          <a:p>
            <a:endParaRPr lang="en-US" sz="2000" dirty="0"/>
          </a:p>
          <a:p>
            <a:r>
              <a:rPr lang="en-US" sz="2000" dirty="0"/>
              <a:t>Self-Awareness – know yourself well and tune into others around you</a:t>
            </a:r>
          </a:p>
          <a:p>
            <a:endParaRPr lang="en-US" sz="2000" dirty="0"/>
          </a:p>
          <a:p>
            <a:r>
              <a:rPr lang="en-US" sz="2000" dirty="0"/>
              <a:t>Self-Discipline – Do what you say you are going to do</a:t>
            </a:r>
          </a:p>
          <a:p>
            <a:endParaRPr lang="en-US" sz="2000" dirty="0"/>
          </a:p>
          <a:p>
            <a:r>
              <a:rPr lang="en-US" sz="2000" dirty="0"/>
              <a:t>Self-Image – Act like a “winner” by facing challenges and opportunities</a:t>
            </a:r>
          </a:p>
          <a:p>
            <a:endParaRPr lang="en-US" sz="2000" dirty="0"/>
          </a:p>
          <a:p>
            <a:r>
              <a:rPr lang="en-US" sz="2000" dirty="0"/>
              <a:t>Self-Confidence – Positive self talk is key to positive self-confidence</a:t>
            </a:r>
          </a:p>
          <a:p>
            <a:endParaRPr lang="en-US" sz="2000" dirty="0"/>
          </a:p>
          <a:p>
            <a:r>
              <a:rPr lang="en-US" sz="2000" dirty="0"/>
              <a:t>Self-Expectancy – You always attract what you expect</a:t>
            </a:r>
          </a:p>
          <a:p>
            <a:endParaRPr lang="en-US" dirty="0"/>
          </a:p>
          <a:p>
            <a:endParaRPr lang="en-US" dirty="0"/>
          </a:p>
        </p:txBody>
      </p:sp>
      <p:sp>
        <p:nvSpPr>
          <p:cNvPr id="8" name="TextBox 7"/>
          <p:cNvSpPr txBox="1"/>
          <p:nvPr/>
        </p:nvSpPr>
        <p:spPr>
          <a:xfrm flipH="1">
            <a:off x="6455663" y="4700016"/>
            <a:ext cx="3145537" cy="523220"/>
          </a:xfrm>
          <a:prstGeom prst="rect">
            <a:avLst/>
          </a:prstGeom>
          <a:noFill/>
        </p:spPr>
        <p:txBody>
          <a:bodyPr wrap="square" rtlCol="0">
            <a:spAutoFit/>
          </a:bodyPr>
          <a:lstStyle/>
          <a:p>
            <a:r>
              <a:rPr lang="en-US" sz="1400" i="1" dirty="0"/>
              <a:t>annette@annettestanton.com/the-top-7-qualities-of-a-champion-leader/</a:t>
            </a:r>
          </a:p>
        </p:txBody>
      </p:sp>
    </p:spTree>
    <p:extLst>
      <p:ext uri="{BB962C8B-B14F-4D97-AF65-F5344CB8AC3E}">
        <p14:creationId xmlns:p14="http://schemas.microsoft.com/office/powerpoint/2010/main" val="427596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latin typeface="Palatino Linotype"/>
                <a:cs typeface="Palatino Linotype"/>
              </a:rPr>
              <a:t>You Can Make a Difference</a:t>
            </a:r>
          </a:p>
        </p:txBody>
      </p:sp>
      <p:pic>
        <p:nvPicPr>
          <p:cNvPr id="9" name="Content Placeholder 8"/>
          <p:cNvPicPr>
            <a:picLocks noGrp="1"/>
          </p:cNvPicPr>
          <p:nvPr>
            <p:ph idx="1"/>
          </p:nvPr>
        </p:nvPicPr>
        <p:blipFill rotWithShape="1">
          <a:blip r:embed="rId2">
            <a:extLst>
              <a:ext uri="{28A0092B-C50C-407E-A947-70E740481C1C}">
                <a14:useLocalDpi xmlns:a14="http://schemas.microsoft.com/office/drawing/2010/main" val="0"/>
              </a:ext>
            </a:extLst>
          </a:blip>
          <a:srcRect t="-24110" b="-24110"/>
          <a:stretch/>
        </p:blipFill>
        <p:spPr bwMode="auto">
          <a:prstGeom prst="rect">
            <a:avLst/>
          </a:prstGeom>
          <a:noFill/>
          <a:ln>
            <a:noFill/>
          </a:ln>
        </p:spPr>
      </p:pic>
      <p:sp>
        <p:nvSpPr>
          <p:cNvPr id="4" name="Slide Number Placeholder 3"/>
          <p:cNvSpPr>
            <a:spLocks noGrp="1"/>
          </p:cNvSpPr>
          <p:nvPr>
            <p:ph type="sldNum" sz="quarter" idx="12"/>
          </p:nvPr>
        </p:nvSpPr>
        <p:spPr/>
        <p:txBody>
          <a:bodyPr/>
          <a:lstStyle/>
          <a:p>
            <a:fld id="{C6E29254-E9DA-4044-B1FC-6DB6FC0F2697}" type="slidenum">
              <a:rPr lang="en-US" smtClean="0"/>
              <a:t>16</a:t>
            </a:fld>
            <a:endParaRPr lang="en-US" dirty="0"/>
          </a:p>
        </p:txBody>
      </p:sp>
    </p:spTree>
    <p:extLst>
      <p:ext uri="{BB962C8B-B14F-4D97-AF65-F5344CB8AC3E}">
        <p14:creationId xmlns:p14="http://schemas.microsoft.com/office/powerpoint/2010/main" val="108130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A1EA49-DEB9-4B17-9A74-BE1D77EE1AA8}" type="slidenum">
              <a:rPr lang="en-US" smtClean="0"/>
              <a:t>17</a:t>
            </a:fld>
            <a:endParaRPr lang="en-US" dirty="0"/>
          </a:p>
        </p:txBody>
      </p:sp>
      <p:pic>
        <p:nvPicPr>
          <p:cNvPr id="7" name="Picture 6" descr="&lt;strong&gt;Questions&lt;/strong&gt;, &lt;strong&gt;questions&lt;/strong&gt;, &lt;strong&gt;question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785" y="1743074"/>
            <a:ext cx="6723062" cy="4423725"/>
          </a:xfrm>
          <a:prstGeom prst="rect">
            <a:avLst/>
          </a:prstGeom>
        </p:spPr>
      </p:pic>
    </p:spTree>
    <p:extLst>
      <p:ext uri="{BB962C8B-B14F-4D97-AF65-F5344CB8AC3E}">
        <p14:creationId xmlns:p14="http://schemas.microsoft.com/office/powerpoint/2010/main" val="77196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a:latin typeface="Palatino Linotype" charset="0"/>
                <a:ea typeface="Palatino Linotype" charset="0"/>
                <a:cs typeface="Palatino Linotype" charset="0"/>
              </a:rPr>
              <a:t>Are You Creating Followership?</a:t>
            </a:r>
          </a:p>
        </p:txBody>
      </p:sp>
      <p:sp>
        <p:nvSpPr>
          <p:cNvPr id="2" name="Subtitle 1"/>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50A1EA49-DEB9-4B17-9A74-BE1D77EE1AA8}" type="slidenum">
              <a:rPr lang="en-US" smtClean="0"/>
              <a:t>2</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10187"/>
            <a:ext cx="5943600" cy="2215342"/>
          </a:xfrm>
          <a:prstGeom prst="rect">
            <a:avLst/>
          </a:prstGeom>
          <a:noFill/>
          <a:ln>
            <a:noFill/>
          </a:ln>
        </p:spPr>
      </p:pic>
    </p:spTree>
    <p:extLst>
      <p:ext uri="{BB962C8B-B14F-4D97-AF65-F5344CB8AC3E}">
        <p14:creationId xmlns:p14="http://schemas.microsoft.com/office/powerpoint/2010/main" val="207470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Followership?</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Followership is a straightforward concept.  It is the ability to take direction well, to get in line behind a program, to be part of a team and to deliver on what is expected of you.  It gets a bit of a bad rap!  How well the followers follow is probably just as important to enterprise success as how well the leaders lead.</a:t>
            </a:r>
          </a:p>
        </p:txBody>
      </p:sp>
      <p:sp>
        <p:nvSpPr>
          <p:cNvPr id="4" name="Slide Number Placeholder 3"/>
          <p:cNvSpPr>
            <a:spLocks noGrp="1"/>
          </p:cNvSpPr>
          <p:nvPr>
            <p:ph type="sldNum" sz="quarter" idx="12"/>
          </p:nvPr>
        </p:nvSpPr>
        <p:spPr/>
        <p:txBody>
          <a:bodyPr/>
          <a:lstStyle/>
          <a:p>
            <a:fld id="{50A1EA49-DEB9-4B17-9A74-BE1D77EE1AA8}" type="slidenum">
              <a:rPr lang="en-US" smtClean="0"/>
              <a:t>3</a:t>
            </a:fld>
            <a:endParaRPr lang="en-US" dirty="0"/>
          </a:p>
        </p:txBody>
      </p:sp>
    </p:spTree>
    <p:extLst>
      <p:ext uri="{BB962C8B-B14F-4D97-AF65-F5344CB8AC3E}">
        <p14:creationId xmlns:p14="http://schemas.microsoft.com/office/powerpoint/2010/main" val="82365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Autofit/>
          </a:bodyPr>
          <a:lstStyle/>
          <a:p>
            <a:pPr algn="ctr"/>
            <a:r>
              <a:rPr lang="en-US" dirty="0">
                <a:latin typeface="Palatino Linotype" charset="0"/>
                <a:ea typeface="Palatino Linotype" charset="0"/>
                <a:cs typeface="Palatino Linotype" charset="0"/>
              </a:rPr>
              <a:t>Understanding Power Motive</a:t>
            </a:r>
            <a:endParaRPr lang="en-US" b="1" dirty="0"/>
          </a:p>
        </p:txBody>
      </p:sp>
      <p:sp>
        <p:nvSpPr>
          <p:cNvPr id="2" name="Content Placeholder 1"/>
          <p:cNvSpPr>
            <a:spLocks noGrp="1"/>
          </p:cNvSpPr>
          <p:nvPr>
            <p:ph sz="half" idx="1"/>
          </p:nvPr>
        </p:nvSpPr>
        <p:spPr/>
        <p:txBody>
          <a:bodyPr>
            <a:normAutofit fontScale="77500" lnSpcReduction="20000"/>
          </a:bodyPr>
          <a:lstStyle/>
          <a:p>
            <a:pPr marL="0" indent="0">
              <a:buNone/>
            </a:pPr>
            <a:r>
              <a:rPr lang="en-US" b="1" i="1" dirty="0">
                <a:latin typeface="Palatino Linotype"/>
                <a:cs typeface="Palatino Linotype"/>
              </a:rPr>
              <a:t>Power Motive</a:t>
            </a:r>
            <a:r>
              <a:rPr lang="en-US" b="1" i="1" baseline="30000" dirty="0">
                <a:latin typeface="Palatino Linotype"/>
                <a:cs typeface="Palatino Linotype"/>
              </a:rPr>
              <a:t>1</a:t>
            </a:r>
          </a:p>
          <a:p>
            <a:r>
              <a:rPr lang="en-US" i="1" u="sng" dirty="0">
                <a:latin typeface="Palatino Linotype"/>
                <a:cs typeface="Palatino Linotype"/>
              </a:rPr>
              <a:t>Personalized power motive</a:t>
            </a:r>
            <a:r>
              <a:rPr lang="en-US" dirty="0">
                <a:latin typeface="Palatino Linotype"/>
                <a:cs typeface="Palatino Linotype"/>
              </a:rPr>
              <a:t> is essentially self-serving, verily colored by unresolved achievement needs, and primarily instrumental to personal advancement and enhancement.</a:t>
            </a:r>
          </a:p>
          <a:p>
            <a:r>
              <a:rPr lang="en-US" i="1" u="sng" dirty="0">
                <a:latin typeface="Palatino Linotype"/>
                <a:cs typeface="Palatino Linotype"/>
              </a:rPr>
              <a:t>Socialized power motive</a:t>
            </a:r>
            <a:r>
              <a:rPr lang="en-US" dirty="0">
                <a:latin typeface="Palatino Linotype"/>
                <a:cs typeface="Palatino Linotype"/>
              </a:rPr>
              <a:t> is valued as an instrument for the common good, on behalf of the whole, a defining characteristic of successful managers.</a:t>
            </a:r>
          </a:p>
          <a:p>
            <a:pPr marL="336550" lvl="1" indent="0">
              <a:buNone/>
            </a:pPr>
            <a:r>
              <a:rPr lang="en-US" dirty="0">
                <a:latin typeface="Palatino Linotype"/>
                <a:cs typeface="Palatino Linotype"/>
              </a:rPr>
              <a:t>___</a:t>
            </a:r>
          </a:p>
          <a:p>
            <a:pPr marL="336550" lvl="1" indent="0">
              <a:buNone/>
            </a:pPr>
            <a:r>
              <a:rPr lang="en-US" sz="1200" baseline="30000" dirty="0">
                <a:latin typeface="Palatino Linotype"/>
                <a:cs typeface="Palatino Linotype"/>
              </a:rPr>
              <a:t>1 </a:t>
            </a:r>
            <a:r>
              <a:rPr lang="en-US" sz="1200" dirty="0">
                <a:latin typeface="Palatino Linotype"/>
                <a:cs typeface="Palatino Linotype"/>
              </a:rPr>
              <a:t>David C. </a:t>
            </a:r>
            <a:r>
              <a:rPr lang="en-US" sz="1200" dirty="0" err="1">
                <a:latin typeface="Palatino Linotype"/>
                <a:cs typeface="Palatino Linotype"/>
              </a:rPr>
              <a:t>McCelland</a:t>
            </a:r>
            <a:r>
              <a:rPr lang="en-US" sz="1200" dirty="0">
                <a:latin typeface="Palatino Linotype"/>
                <a:cs typeface="Palatino Linotype"/>
              </a:rPr>
              <a:t>, Power: </a:t>
            </a:r>
            <a:r>
              <a:rPr lang="en-US" sz="1200" i="1" dirty="0">
                <a:latin typeface="Palatino Linotype"/>
                <a:cs typeface="Palatino Linotype"/>
              </a:rPr>
              <a:t>The Inner Experience</a:t>
            </a:r>
            <a:endParaRPr lang="en-US" sz="1300" i="1" dirty="0">
              <a:latin typeface="Palatino Linotype"/>
              <a:cs typeface="Palatino Linotype"/>
            </a:endParaRPr>
          </a:p>
          <a:p>
            <a:endParaRPr lang="en-US" dirty="0"/>
          </a:p>
        </p:txBody>
      </p:sp>
      <p:sp>
        <p:nvSpPr>
          <p:cNvPr id="5" name="Slide Number Placeholder 4"/>
          <p:cNvSpPr>
            <a:spLocks noGrp="1"/>
          </p:cNvSpPr>
          <p:nvPr>
            <p:ph type="sldNum" sz="quarter" idx="12"/>
          </p:nvPr>
        </p:nvSpPr>
        <p:spPr/>
        <p:txBody>
          <a:bodyPr/>
          <a:lstStyle/>
          <a:p>
            <a:fld id="{50A1EA49-DEB9-4B17-9A74-BE1D77EE1AA8}" type="slidenum">
              <a:rPr lang="en-US" smtClean="0"/>
              <a:t>4</a:t>
            </a:fld>
            <a:endParaRPr lang="en-US"/>
          </a:p>
        </p:txBody>
      </p:sp>
      <p:pic>
        <p:nvPicPr>
          <p:cNvPr id="8" name="Content Placeholder 5"/>
          <p:cNvPicPr>
            <a:picLocks noGrp="1"/>
          </p:cNvPicPr>
          <p:nvPr>
            <p:ph sz="half" idx="2"/>
          </p:nvPr>
        </p:nvPicPr>
        <p:blipFill>
          <a:blip r:embed="rId2">
            <a:extLst>
              <a:ext uri="{28A0092B-C50C-407E-A947-70E740481C1C}">
                <a14:useLocalDpi xmlns:a14="http://schemas.microsoft.com/office/drawing/2010/main" val="0"/>
              </a:ext>
            </a:extLst>
          </a:blip>
          <a:srcRect t="-25318" b="-25318"/>
          <a:stretch>
            <a:fillRect/>
          </a:stretch>
        </p:blipFill>
        <p:spPr bwMode="auto">
          <a:xfrm>
            <a:off x="6498337" y="1738518"/>
            <a:ext cx="5059680" cy="4982957"/>
          </a:xfrm>
          <a:prstGeom prst="rect">
            <a:avLst/>
          </a:prstGeom>
          <a:noFill/>
          <a:ln>
            <a:noFill/>
          </a:ln>
        </p:spPr>
      </p:pic>
    </p:spTree>
    <p:extLst>
      <p:ext uri="{BB962C8B-B14F-4D97-AF65-F5344CB8AC3E}">
        <p14:creationId xmlns:p14="http://schemas.microsoft.com/office/powerpoint/2010/main" val="148669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3074" y="2033685"/>
            <a:ext cx="5377526" cy="4514208"/>
          </a:xfrm>
          <a:prstGeom prst="rect">
            <a:avLst/>
          </a:prstGeom>
        </p:spPr>
      </p:pic>
      <p:sp>
        <p:nvSpPr>
          <p:cNvPr id="3" name="TextBox 2"/>
          <p:cNvSpPr txBox="1"/>
          <p:nvPr/>
        </p:nvSpPr>
        <p:spPr>
          <a:xfrm>
            <a:off x="794812" y="6259810"/>
            <a:ext cx="4073118" cy="461665"/>
          </a:xfrm>
          <a:prstGeom prst="rect">
            <a:avLst/>
          </a:prstGeom>
          <a:noFill/>
        </p:spPr>
        <p:txBody>
          <a:bodyPr wrap="square" rtlCol="0">
            <a:spAutoFit/>
          </a:bodyPr>
          <a:lstStyle/>
          <a:p>
            <a:r>
              <a:rPr lang="en-US" sz="1200" dirty="0"/>
              <a:t>___</a:t>
            </a:r>
          </a:p>
          <a:p>
            <a:r>
              <a:rPr lang="en-US" sz="1200" dirty="0">
                <a:solidFill>
                  <a:srgbClr val="FFFFFF"/>
                </a:solidFill>
              </a:rPr>
              <a:t>Jim Collins, </a:t>
            </a:r>
            <a:r>
              <a:rPr lang="en-US" sz="1200" i="1" dirty="0">
                <a:solidFill>
                  <a:srgbClr val="FFFFFF"/>
                </a:solidFill>
              </a:rPr>
              <a:t>Good to Great</a:t>
            </a:r>
          </a:p>
        </p:txBody>
      </p:sp>
      <p:sp>
        <p:nvSpPr>
          <p:cNvPr id="2" name="TextBox 1"/>
          <p:cNvSpPr txBox="1"/>
          <p:nvPr/>
        </p:nvSpPr>
        <p:spPr>
          <a:xfrm>
            <a:off x="3465162" y="1264244"/>
            <a:ext cx="4913349" cy="769441"/>
          </a:xfrm>
          <a:prstGeom prst="rect">
            <a:avLst/>
          </a:prstGeom>
          <a:noFill/>
        </p:spPr>
        <p:txBody>
          <a:bodyPr wrap="none" rtlCol="0">
            <a:spAutoFit/>
          </a:bodyPr>
          <a:lstStyle/>
          <a:p>
            <a:r>
              <a:rPr lang="en-US" sz="4400" dirty="0">
                <a:latin typeface="Palatino Linotype"/>
                <a:cs typeface="Palatino Linotype"/>
              </a:rPr>
              <a:t>Level 5 Leadership</a:t>
            </a:r>
          </a:p>
        </p:txBody>
      </p:sp>
      <p:sp>
        <p:nvSpPr>
          <p:cNvPr id="6" name="Slide Number Placeholder 5"/>
          <p:cNvSpPr>
            <a:spLocks noGrp="1"/>
          </p:cNvSpPr>
          <p:nvPr>
            <p:ph type="sldNum" sz="quarter" idx="12"/>
          </p:nvPr>
        </p:nvSpPr>
        <p:spPr/>
        <p:txBody>
          <a:bodyPr/>
          <a:lstStyle/>
          <a:p>
            <a:fld id="{2FCC9DF3-9AAD-E643-AC76-F3A55085A957}" type="slidenum">
              <a:rPr lang="en-US" smtClean="0"/>
              <a:t>5</a:t>
            </a:fld>
            <a:endParaRPr lang="en-US" dirty="0"/>
          </a:p>
        </p:txBody>
      </p:sp>
    </p:spTree>
    <p:extLst>
      <p:ext uri="{BB962C8B-B14F-4D97-AF65-F5344CB8AC3E}">
        <p14:creationId xmlns:p14="http://schemas.microsoft.com/office/powerpoint/2010/main" val="45442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Autofit/>
          </a:bodyPr>
          <a:lstStyle/>
          <a:p>
            <a:pPr algn="ctr"/>
            <a:r>
              <a:rPr lang="en-US" dirty="0">
                <a:latin typeface="Palatino Linotype" charset="0"/>
                <a:ea typeface="Palatino Linotype" charset="0"/>
                <a:cs typeface="Palatino Linotype" charset="0"/>
              </a:rPr>
              <a:t>Building Trust</a:t>
            </a:r>
            <a:endParaRPr lang="en-US" b="1" dirty="0">
              <a:latin typeface="Palatino Linotype" charset="0"/>
              <a:ea typeface="Palatino Linotype" charset="0"/>
              <a:cs typeface="Palatino Linotype" charset="0"/>
            </a:endParaRPr>
          </a:p>
        </p:txBody>
      </p:sp>
      <p:sp>
        <p:nvSpPr>
          <p:cNvPr id="2" name="Content Placeholder 1"/>
          <p:cNvSpPr>
            <a:spLocks noGrp="1"/>
          </p:cNvSpPr>
          <p:nvPr>
            <p:ph sz="half" idx="1"/>
          </p:nvPr>
        </p:nvSpPr>
        <p:spPr/>
        <p:txBody>
          <a:bodyPr>
            <a:normAutofit fontScale="70000" lnSpcReduction="20000"/>
          </a:bodyPr>
          <a:lstStyle/>
          <a:p>
            <a:pPr marL="0" indent="0">
              <a:buNone/>
            </a:pPr>
            <a:r>
              <a:rPr lang="en-US" b="1" i="1" dirty="0">
                <a:latin typeface="Palatino Linotype"/>
                <a:cs typeface="Palatino Linotype"/>
              </a:rPr>
              <a:t>Quotes for Reflection</a:t>
            </a:r>
          </a:p>
          <a:p>
            <a:r>
              <a:rPr lang="en-US" dirty="0">
                <a:latin typeface="Palatino Linotype"/>
                <a:cs typeface="Palatino Linotype"/>
              </a:rPr>
              <a:t>"A man does what he must - in spite of personal consequences, in spite of obstacles and dangers and pressures - and that is the basis of all human morality." - John F. Kennedy</a:t>
            </a:r>
          </a:p>
          <a:p>
            <a:r>
              <a:rPr lang="en-US" dirty="0">
                <a:latin typeface="Palatino Linotype"/>
                <a:cs typeface="Palatino Linotype"/>
              </a:rPr>
              <a:t>"A man without ethics is a wild beast loosed upon this world." - Albert Camus</a:t>
            </a:r>
          </a:p>
          <a:p>
            <a:r>
              <a:rPr lang="en-US" dirty="0">
                <a:latin typeface="Palatino Linotype"/>
                <a:cs typeface="Palatino Linotype"/>
              </a:rPr>
              <a:t> "Winning is nice if you don't lose your integrity in the process." - Arnold </a:t>
            </a:r>
            <a:r>
              <a:rPr lang="en-US" dirty="0" err="1">
                <a:latin typeface="Palatino Linotype"/>
                <a:cs typeface="Palatino Linotype"/>
              </a:rPr>
              <a:t>Horshack</a:t>
            </a:r>
            <a:endParaRPr lang="en-US" dirty="0">
              <a:latin typeface="Palatino Linotype"/>
              <a:cs typeface="Palatino Linotype"/>
            </a:endParaRPr>
          </a:p>
          <a:p>
            <a:r>
              <a:rPr lang="en-US" dirty="0">
                <a:latin typeface="Palatino Linotype"/>
                <a:cs typeface="Palatino Linotype"/>
              </a:rPr>
              <a:t>"The most important persuasion tool you have in your entire arsenal is integrity." - Zig </a:t>
            </a:r>
            <a:r>
              <a:rPr lang="en-US" dirty="0" err="1">
                <a:latin typeface="Palatino Linotype"/>
                <a:cs typeface="Palatino Linotype"/>
              </a:rPr>
              <a:t>Ziglar</a:t>
            </a:r>
            <a:r>
              <a:rPr lang="en-US" dirty="0">
                <a:latin typeface="Palatino Linotype"/>
                <a:cs typeface="Palatino Linotype"/>
              </a:rPr>
              <a:t> </a:t>
            </a:r>
          </a:p>
          <a:p>
            <a:endParaRPr lang="en-US" dirty="0"/>
          </a:p>
        </p:txBody>
      </p:sp>
      <p:sp>
        <p:nvSpPr>
          <p:cNvPr id="5" name="Slide Number Placeholder 4"/>
          <p:cNvSpPr>
            <a:spLocks noGrp="1"/>
          </p:cNvSpPr>
          <p:nvPr>
            <p:ph type="sldNum" sz="quarter" idx="12"/>
          </p:nvPr>
        </p:nvSpPr>
        <p:spPr/>
        <p:txBody>
          <a:bodyPr/>
          <a:lstStyle/>
          <a:p>
            <a:fld id="{50A1EA49-DEB9-4B17-9A74-BE1D77EE1AA8}" type="slidenum">
              <a:rPr lang="en-US" smtClean="0"/>
              <a:t>6</a:t>
            </a:fld>
            <a:endParaRPr lang="en-US"/>
          </a:p>
        </p:txBody>
      </p:sp>
      <p:pic>
        <p:nvPicPr>
          <p:cNvPr id="8" name="Content Placeholder 5"/>
          <p:cNvPicPr>
            <a:picLocks noGrp="1"/>
          </p:cNvPicPr>
          <p:nvPr>
            <p:ph sz="half" idx="2"/>
          </p:nvPr>
        </p:nvPicPr>
        <p:blipFill>
          <a:blip r:embed="rId2">
            <a:extLst>
              <a:ext uri="{28A0092B-C50C-407E-A947-70E740481C1C}">
                <a14:useLocalDpi xmlns:a14="http://schemas.microsoft.com/office/drawing/2010/main" val="0"/>
              </a:ext>
            </a:extLst>
          </a:blip>
          <a:srcRect l="5793" r="5793"/>
          <a:stretch>
            <a:fillRect/>
          </a:stretch>
        </p:blipFill>
        <p:spPr bwMode="auto">
          <a:xfrm>
            <a:off x="7438028" y="2817813"/>
            <a:ext cx="2649944" cy="2997200"/>
          </a:xfrm>
          <a:prstGeom prst="rect">
            <a:avLst/>
          </a:prstGeom>
          <a:noFill/>
          <a:ln>
            <a:noFill/>
          </a:ln>
        </p:spPr>
      </p:pic>
    </p:spTree>
    <p:extLst>
      <p:ext uri="{BB962C8B-B14F-4D97-AF65-F5344CB8AC3E}">
        <p14:creationId xmlns:p14="http://schemas.microsoft.com/office/powerpoint/2010/main" val="26923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charset="0"/>
                <a:ea typeface="Palatino Linotype" charset="0"/>
                <a:cs typeface="Palatino Linotype" charset="0"/>
              </a:rPr>
              <a:t>Exhibiting Courage</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b="1" i="1" dirty="0">
                <a:latin typeface="Palatino Linotype"/>
                <a:cs typeface="Palatino Linotype"/>
              </a:rPr>
              <a:t>Moral Courage</a:t>
            </a:r>
          </a:p>
          <a:p>
            <a:r>
              <a:rPr lang="en-US" i="1" u="sng" dirty="0">
                <a:latin typeface="Palatino Linotype"/>
                <a:cs typeface="Palatino Linotype"/>
              </a:rPr>
              <a:t>Definition</a:t>
            </a:r>
            <a:r>
              <a:rPr lang="en-US" dirty="0">
                <a:latin typeface="Palatino Linotype"/>
                <a:cs typeface="Palatino Linotype"/>
              </a:rPr>
              <a:t>. The willing endurance of significant danger for the sake of principle. Moral courage is the courage to be honest, fair, respectful, responsible, and compassionate.</a:t>
            </a:r>
          </a:p>
          <a:p>
            <a:r>
              <a:rPr lang="en-US" i="1" u="sng" dirty="0">
                <a:latin typeface="Palatino Linotype"/>
                <a:cs typeface="Palatino Linotype"/>
              </a:rPr>
              <a:t>Three Elements of moral courage</a:t>
            </a:r>
          </a:p>
          <a:p>
            <a:pPr lvl="1"/>
            <a:r>
              <a:rPr lang="en-US" dirty="0">
                <a:latin typeface="Palatino Linotype"/>
                <a:cs typeface="Palatino Linotype"/>
              </a:rPr>
              <a:t>Principles</a:t>
            </a:r>
          </a:p>
          <a:p>
            <a:pPr lvl="1"/>
            <a:r>
              <a:rPr lang="en-US" dirty="0">
                <a:latin typeface="Palatino Linotype"/>
                <a:cs typeface="Palatino Linotype"/>
              </a:rPr>
              <a:t>Danger </a:t>
            </a:r>
          </a:p>
          <a:p>
            <a:pPr lvl="1"/>
            <a:r>
              <a:rPr lang="en-US" dirty="0">
                <a:latin typeface="Palatino Linotype"/>
                <a:cs typeface="Palatino Linotype"/>
              </a:rPr>
              <a:t>Endurance </a:t>
            </a:r>
          </a:p>
          <a:p>
            <a:endParaRPr lang="en-US" dirty="0"/>
          </a:p>
        </p:txBody>
      </p:sp>
      <p:sp>
        <p:nvSpPr>
          <p:cNvPr id="5" name="Slide Number Placeholder 4"/>
          <p:cNvSpPr>
            <a:spLocks noGrp="1"/>
          </p:cNvSpPr>
          <p:nvPr>
            <p:ph type="sldNum" sz="quarter" idx="12"/>
          </p:nvPr>
        </p:nvSpPr>
        <p:spPr/>
        <p:txBody>
          <a:bodyPr/>
          <a:lstStyle/>
          <a:p>
            <a:fld id="{50A1EA49-DEB9-4B17-9A74-BE1D77EE1AA8}" type="slidenum">
              <a:rPr lang="en-US" smtClean="0"/>
              <a:t>7</a:t>
            </a:fld>
            <a:endParaRPr lang="en-US"/>
          </a:p>
        </p:txBody>
      </p:sp>
      <p:pic>
        <p:nvPicPr>
          <p:cNvPr id="6" name="Content Placeholder 6"/>
          <p:cNvPicPr>
            <a:picLocks noGrp="1" noChangeAspect="1"/>
          </p:cNvPicPr>
          <p:nvPr>
            <p:ph sz="half" idx="2"/>
          </p:nvPr>
        </p:nvPicPr>
        <p:blipFill>
          <a:blip r:embed="rId2"/>
          <a:srcRect l="3733" r="3733"/>
          <a:stretch>
            <a:fillRect/>
          </a:stretch>
        </p:blipFill>
        <p:spPr>
          <a:xfrm>
            <a:off x="7376285" y="2206752"/>
            <a:ext cx="3681859" cy="3970211"/>
          </a:xfrm>
        </p:spPr>
      </p:pic>
    </p:spTree>
    <p:extLst>
      <p:ext uri="{BB962C8B-B14F-4D97-AF65-F5344CB8AC3E}">
        <p14:creationId xmlns:p14="http://schemas.microsoft.com/office/powerpoint/2010/main" val="66923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Palatino Linotype" charset="0"/>
                <a:ea typeface="Palatino Linotype" charset="0"/>
                <a:cs typeface="Palatino Linotype" charset="0"/>
              </a:rPr>
              <a:t>Building an Ethical Culture</a:t>
            </a:r>
          </a:p>
        </p:txBody>
      </p:sp>
      <p:sp>
        <p:nvSpPr>
          <p:cNvPr id="8" name="Content Placeholder 7"/>
          <p:cNvSpPr>
            <a:spLocks noGrp="1"/>
          </p:cNvSpPr>
          <p:nvPr>
            <p:ph sz="half" idx="1"/>
          </p:nvPr>
        </p:nvSpPr>
        <p:spPr/>
        <p:txBody>
          <a:bodyPr/>
          <a:lstStyle/>
          <a:p>
            <a:pPr marL="0" indent="0">
              <a:buNone/>
            </a:pPr>
            <a:r>
              <a:rPr lang="en-US" b="1" i="1" dirty="0">
                <a:latin typeface="Palatino Linotype"/>
                <a:cs typeface="Palatino Linotype"/>
              </a:rPr>
              <a:t>Organizational Culture</a:t>
            </a:r>
            <a:endParaRPr lang="en-US" b="1" i="1" baseline="30000" dirty="0">
              <a:latin typeface="Palatino Linotype"/>
              <a:cs typeface="Palatino Linotype"/>
            </a:endParaRPr>
          </a:p>
          <a:p>
            <a:r>
              <a:rPr lang="en-US" dirty="0">
                <a:latin typeface="Palatino Linotype"/>
                <a:cs typeface="Palatino Linotype"/>
              </a:rPr>
              <a:t>According to scholars, differences in the organizational culture can largely explain why some organizations are much more successful than others.</a:t>
            </a:r>
          </a:p>
        </p:txBody>
      </p:sp>
      <p:sp>
        <p:nvSpPr>
          <p:cNvPr id="4" name="Slide Number Placeholder 3"/>
          <p:cNvSpPr>
            <a:spLocks noGrp="1"/>
          </p:cNvSpPr>
          <p:nvPr>
            <p:ph type="sldNum" sz="quarter" idx="12"/>
          </p:nvPr>
        </p:nvSpPr>
        <p:spPr/>
        <p:txBody>
          <a:bodyPr/>
          <a:lstStyle/>
          <a:p>
            <a:fld id="{50A1EA49-DEB9-4B17-9A74-BE1D77EE1AA8}" type="slidenum">
              <a:rPr lang="en-US" smtClean="0"/>
              <a:t>8</a:t>
            </a:fld>
            <a:endParaRPr lang="en-US" dirty="0"/>
          </a:p>
        </p:txBody>
      </p:sp>
      <p:sp>
        <p:nvSpPr>
          <p:cNvPr id="5" name="Rectangle 2"/>
          <p:cNvSpPr txBox="1">
            <a:spLocks noChangeArrowheads="1"/>
          </p:cNvSpPr>
          <p:nvPr/>
        </p:nvSpPr>
        <p:spPr>
          <a:xfrm>
            <a:off x="1519311" y="84404"/>
            <a:ext cx="3910722"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200"/>
              <a:t>Slide Title</a:t>
            </a:r>
            <a:endParaRPr lang="en-US" sz="3300" dirty="0"/>
          </a:p>
        </p:txBody>
      </p:sp>
      <p:pic>
        <p:nvPicPr>
          <p:cNvPr id="10" name="Content Placeholder 5"/>
          <p:cNvPicPr>
            <a:picLocks noGrp="1"/>
          </p:cNvPicPr>
          <p:nvPr>
            <p:ph sz="half" idx="2"/>
          </p:nvPr>
        </p:nvPicPr>
        <p:blipFill>
          <a:blip r:embed="rId2">
            <a:extLst>
              <a:ext uri="{28A0092B-C50C-407E-A947-70E740481C1C}">
                <a14:useLocalDpi xmlns:a14="http://schemas.microsoft.com/office/drawing/2010/main" val="0"/>
              </a:ext>
            </a:extLst>
          </a:blip>
          <a:srcRect t="-48958" b="-48958"/>
          <a:stretch>
            <a:fillRect/>
          </a:stretch>
        </p:blipFill>
        <p:spPr bwMode="auto">
          <a:xfrm>
            <a:off x="6754368" y="1137539"/>
            <a:ext cx="3966972" cy="5583936"/>
          </a:xfrm>
          <a:prstGeom prst="rect">
            <a:avLst/>
          </a:prstGeom>
          <a:noFill/>
          <a:ln>
            <a:noFill/>
          </a:ln>
        </p:spPr>
      </p:pic>
    </p:spTree>
    <p:extLst>
      <p:ext uri="{BB962C8B-B14F-4D97-AF65-F5344CB8AC3E}">
        <p14:creationId xmlns:p14="http://schemas.microsoft.com/office/powerpoint/2010/main" val="402959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latin typeface="Palatino Linotype" charset="0"/>
                <a:ea typeface="Palatino Linotype" charset="0"/>
                <a:cs typeface="Palatino Linotype" charset="0"/>
              </a:rPr>
              <a:t>It’s a Matter of Choice!!!</a:t>
            </a:r>
            <a:br>
              <a:rPr lang="en-US" dirty="0">
                <a:latin typeface="Palatino Linotype" charset="0"/>
                <a:ea typeface="Palatino Linotype" charset="0"/>
                <a:cs typeface="Palatino Linotype" charset="0"/>
              </a:rPr>
            </a:br>
            <a:endParaRPr lang="en-US" dirty="0">
              <a:latin typeface="Palatino Linotype" charset="0"/>
              <a:ea typeface="Palatino Linotype" charset="0"/>
              <a:cs typeface="Palatino Linotype" charset="0"/>
            </a:endParaRPr>
          </a:p>
        </p:txBody>
      </p:sp>
      <p:sp>
        <p:nvSpPr>
          <p:cNvPr id="2" name="Subtitle 1"/>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0A1EA49-DEB9-4B17-9A74-BE1D77EE1AA8}" type="slidenum">
              <a:rPr lang="en-US" smtClean="0"/>
              <a:t>9</a:t>
            </a:fld>
            <a:endParaRPr lang="en-US" dirty="0"/>
          </a:p>
        </p:txBody>
      </p:sp>
      <p:sp>
        <p:nvSpPr>
          <p:cNvPr id="5" name="Rectangle 2"/>
          <p:cNvSpPr txBox="1">
            <a:spLocks noChangeArrowheads="1"/>
          </p:cNvSpPr>
          <p:nvPr/>
        </p:nvSpPr>
        <p:spPr>
          <a:xfrm>
            <a:off x="1519311" y="84404"/>
            <a:ext cx="3910722"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200"/>
              <a:t>Slide Title</a:t>
            </a:r>
            <a:endParaRPr lang="en-US" sz="33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161655" y="3509962"/>
            <a:ext cx="6121830" cy="2819094"/>
          </a:xfrm>
          <a:prstGeom prst="rect">
            <a:avLst/>
          </a:prstGeom>
          <a:noFill/>
          <a:ln>
            <a:noFill/>
          </a:ln>
        </p:spPr>
      </p:pic>
    </p:spTree>
    <p:extLst>
      <p:ext uri="{BB962C8B-B14F-4D97-AF65-F5344CB8AC3E}">
        <p14:creationId xmlns:p14="http://schemas.microsoft.com/office/powerpoint/2010/main" val="170816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486</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Palatino Linotype</vt:lpstr>
      <vt:lpstr>Office Theme</vt:lpstr>
      <vt:lpstr>Developing a Leadership Mindset</vt:lpstr>
      <vt:lpstr>Are You Creating Followership?</vt:lpstr>
      <vt:lpstr>What is Followership?</vt:lpstr>
      <vt:lpstr>Understanding Power Motive</vt:lpstr>
      <vt:lpstr>PowerPoint Presentation</vt:lpstr>
      <vt:lpstr>Building Trust</vt:lpstr>
      <vt:lpstr>Exhibiting Courage</vt:lpstr>
      <vt:lpstr>Building an Ethical Culture</vt:lpstr>
      <vt:lpstr>It’s a Matter of Choice!!! </vt:lpstr>
      <vt:lpstr>PowerPoint Presentation</vt:lpstr>
      <vt:lpstr>DAILY CHALLENGES FACED BY CHAMPION LEADER</vt:lpstr>
      <vt:lpstr>PowerPoint Presentation</vt:lpstr>
      <vt:lpstr>You Must Decide and Then Act</vt:lpstr>
      <vt:lpstr>SEVEN TOP QUALITIES FOR A CHAMPION LEADER</vt:lpstr>
      <vt:lpstr>PowerPoint Presentation</vt:lpstr>
      <vt:lpstr>You Can Make a Difference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Leslye Fraser</dc:creator>
  <cp:lastModifiedBy>balston</cp:lastModifiedBy>
  <cp:revision>78</cp:revision>
  <cp:lastPrinted>2017-02-16T22:31:31Z</cp:lastPrinted>
  <dcterms:created xsi:type="dcterms:W3CDTF">2017-02-14T15:31:04Z</dcterms:created>
  <dcterms:modified xsi:type="dcterms:W3CDTF">2017-05-23T12:31:20Z</dcterms:modified>
</cp:coreProperties>
</file>